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0" r:id="rId3"/>
    <p:sldId id="257" r:id="rId4"/>
    <p:sldId id="258" r:id="rId5"/>
    <p:sldId id="259" r:id="rId6"/>
    <p:sldId id="263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8" d="100"/>
          <a:sy n="78" d="100"/>
        </p:scale>
        <p:origin x="154" y="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7232BA-61B4-430A-9C88-95F491AFB3E5}" type="datetimeFigureOut">
              <a:rPr lang="en-GB" smtClean="0"/>
              <a:t>10/12/2025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35DDF-E137-460A-A8C4-A5E27AD7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4719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F2134-CCE6-7EBB-F394-8DC5E7B79C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7929EC-D280-7C78-BEC0-05948E4C2F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EFF718-E946-C4FA-D521-29147D4C2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6FB75-BFF7-4DA0-8F25-9FCCC3D71895}" type="datetimeFigureOut">
              <a:rPr lang="en-GB" smtClean="0"/>
              <a:t>10/12/2025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C10C8F-E4F5-D263-06D0-136A498E6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85AEB-223A-6B14-E4DB-81826C239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9566-D352-43AE-9CE0-C398EEB4ED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51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25C8C-2D87-97D6-CFC0-1723C3A3E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E57DAD-5A7E-52B5-E53E-942AF7950A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7942A-8D9C-6A33-0FDA-1DA8B3172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6FB75-BFF7-4DA0-8F25-9FCCC3D71895}" type="datetimeFigureOut">
              <a:rPr lang="en-GB" smtClean="0"/>
              <a:t>10/12/2025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C59B19-3797-FDA4-C49C-3124D0B69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423FC-586C-E6F5-3849-299F64562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9566-D352-43AE-9CE0-C398EEB4ED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304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723DA5-9B5E-0B7C-2A52-C9A0F6D1B3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EE50D5-193D-BA85-FD37-51DE7EB996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20AAB8-6AD9-ECF5-6513-6A04B301C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6FB75-BFF7-4DA0-8F25-9FCCC3D71895}" type="datetimeFigureOut">
              <a:rPr lang="en-GB" smtClean="0"/>
              <a:t>10/12/2025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D88DA-C1A9-D572-1C5F-C5B030F7C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34D5E7-E929-44C8-7062-29D28075F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9566-D352-43AE-9CE0-C398EEB4ED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7996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B0D82-3D81-A930-22B4-C555CF9E0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2F5DE-CE55-5C35-4B0F-903ED37C7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18C8C3-4C34-E074-B2BE-14BA0DD89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6FB75-BFF7-4DA0-8F25-9FCCC3D71895}" type="datetimeFigureOut">
              <a:rPr lang="en-GB" smtClean="0"/>
              <a:t>10/12/2025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C4AB4A-4148-20FB-61EB-C138EE9AA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C8CF3B-1399-F36F-6862-BD8286356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9566-D352-43AE-9CE0-C398EEB4ED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5241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6B722-E80C-19E5-7DD5-3B0BA18C2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ED07EA-7E8E-C6CE-094F-9ED28C50FD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1ECC0-3192-7BB2-C29A-AB07085DD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6FB75-BFF7-4DA0-8F25-9FCCC3D71895}" type="datetimeFigureOut">
              <a:rPr lang="en-GB" smtClean="0"/>
              <a:t>10/12/2025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92AFC4-F260-2DAA-FB5B-5D1A2EAEB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AF28C3-6698-531D-9E68-6175869AB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9566-D352-43AE-9CE0-C398EEB4ED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962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C5752-BDE7-BC13-18CC-FAA594AA8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2A7B3-51FD-7305-52F4-3E6AF3212F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417C91-637E-846F-638F-3FB64AACDA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5EADE7-9385-A104-7729-B69A5C024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6FB75-BFF7-4DA0-8F25-9FCCC3D71895}" type="datetimeFigureOut">
              <a:rPr lang="en-GB" smtClean="0"/>
              <a:t>10/12/2025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1DE83C-DB5D-4787-3872-4850EC735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9E1E17-53C7-B2C2-8EBD-893B17D5A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9566-D352-43AE-9CE0-C398EEB4ED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664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E7122-E3A3-DD4E-233E-BF1115451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B87B51-8B8C-CB4B-7929-4AA1D5A80F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CF46F6-36F0-9E2E-D116-04466AE896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64D1E6-BCFA-2064-507E-08C6BE3FBD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75AD9D-FE40-D77B-F08E-0828D74FED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CD61C6-F6AF-9129-80B2-7475C616D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6FB75-BFF7-4DA0-8F25-9FCCC3D71895}" type="datetimeFigureOut">
              <a:rPr lang="en-GB" smtClean="0"/>
              <a:t>10/12/2025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B0F97F-EC7E-92E5-90F6-AF64F66D6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4DA48B-8D07-8802-F115-750874EE0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9566-D352-43AE-9CE0-C398EEB4ED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86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0202A-2881-CCD9-7B22-C8926300A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1BCB63-3F76-65D8-DD20-0A509EDE2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6FB75-BFF7-4DA0-8F25-9FCCC3D71895}" type="datetimeFigureOut">
              <a:rPr lang="en-GB" smtClean="0"/>
              <a:t>10/12/2025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7A354B-5E4B-3642-0F0F-254F2E9D8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82BA93-145C-2E28-3753-3ACCC4960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9566-D352-43AE-9CE0-C398EEB4ED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175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42B5B1-A3A8-27C2-D432-AA29D2A12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6FB75-BFF7-4DA0-8F25-9FCCC3D71895}" type="datetimeFigureOut">
              <a:rPr lang="en-GB" smtClean="0"/>
              <a:t>10/12/2025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58B3ED-D793-74DD-7956-1A66C4C25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6480AF-09CA-9638-E092-4D1EC4BEE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9566-D352-43AE-9CE0-C398EEB4ED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947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43100-4FC2-FB02-1AC6-3F37DBAE9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A6FB8-A651-9BB4-02BE-CC258CBA1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E7ED4A-327E-B5BF-03FF-318E2FF57C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64F46D-B5C5-CA1C-9F5A-7C7CAF50E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6FB75-BFF7-4DA0-8F25-9FCCC3D71895}" type="datetimeFigureOut">
              <a:rPr lang="en-GB" smtClean="0"/>
              <a:t>10/12/2025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5400C4-3DAE-887D-B3DA-A4CA1751B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8939F8-36F6-FC11-5B48-B2A536034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9566-D352-43AE-9CE0-C398EEB4ED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435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EC8A2-10D4-B648-03C8-78F6688B4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3BFF18-80A9-AAC7-2E52-8D433B4AB5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B2240A-2E35-5272-9410-D782CA1EA6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7BC61E-53EA-3CE8-97B9-6A7448903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6FB75-BFF7-4DA0-8F25-9FCCC3D71895}" type="datetimeFigureOut">
              <a:rPr lang="en-GB" smtClean="0"/>
              <a:t>10/12/2025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4F4D29-35EB-15C4-87E1-A32A5CE26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EBCA79-F694-A951-728A-D1C6C4DE1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9566-D352-43AE-9CE0-C398EEB4ED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038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B6BFB8-DD88-80E9-9C64-9FBDF9D25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787DCF-016A-3F80-4FB2-6768BBC425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64E0D1-BF68-D932-77F4-084776D518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36FB75-BFF7-4DA0-8F25-9FCCC3D71895}" type="datetimeFigureOut">
              <a:rPr lang="en-GB" smtClean="0"/>
              <a:t>10/12/2025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45654-268C-004A-F356-F361BAF066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23116F-9434-D0C1-98C3-DC5E3EFD1A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2D9566-D352-43AE-9CE0-C398EEB4ED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195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83567-F0B6-1D34-F70D-DADB73F98A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0699" y="2577221"/>
            <a:ext cx="5651045" cy="2979621"/>
          </a:xfrm>
        </p:spPr>
        <p:txBody>
          <a:bodyPr anchor="t">
            <a:normAutofit/>
          </a:bodyPr>
          <a:lstStyle/>
          <a:p>
            <a:pPr algn="l"/>
            <a:r>
              <a:rPr lang="en-GB" sz="4000"/>
              <a:t>NHS Speech and Language Therapy (SALT)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CF2D423-929D-5D21-3EAB-19B13461E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4592" y="10797"/>
            <a:ext cx="4987592" cy="6858000"/>
          </a:xfrm>
          <a:prstGeom prst="rect">
            <a:avLst/>
          </a:prstGeom>
          <a:solidFill>
            <a:schemeClr val="bg1">
              <a:lumMod val="9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yellow star and a hand&#10;&#10;AI-generated content may be incorrect.">
            <a:extLst>
              <a:ext uri="{FF2B5EF4-FFF2-40B4-BE49-F238E27FC236}">
                <a16:creationId xmlns:a16="http://schemas.microsoft.com/office/drawing/2014/main" id="{946FFAB4-54C9-FAD6-46E5-0DA98FE174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451" y="3538120"/>
            <a:ext cx="1625156" cy="2444928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92712F8-36FA-35DF-0CE8-4098D9332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2753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lips and a white speech bubble&#10;&#10;AI-generated content may be incorrect.">
            <a:extLst>
              <a:ext uri="{FF2B5EF4-FFF2-40B4-BE49-F238E27FC236}">
                <a16:creationId xmlns:a16="http://schemas.microsoft.com/office/drawing/2014/main" id="{6217122E-4BDB-9880-EEA4-A57CA02772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232" y="755125"/>
            <a:ext cx="2474034" cy="244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776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B6A81E7-2A43-4366-8431-1FA7A780A2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erson smiling at camera&#10;&#10;AI-generated content may be incorrect.">
            <a:extLst>
              <a:ext uri="{FF2B5EF4-FFF2-40B4-BE49-F238E27FC236}">
                <a16:creationId xmlns:a16="http://schemas.microsoft.com/office/drawing/2014/main" id="{01F5FEDB-0C92-C0F4-1092-91343C1EAE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24"/>
          <a:stretch>
            <a:fillRect/>
          </a:stretch>
        </p:blipFill>
        <p:spPr>
          <a:xfrm>
            <a:off x="20" y="10"/>
            <a:ext cx="5409897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09B7001-6C15-47E8-8C3B-A6EB53C98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200" y="1"/>
            <a:ext cx="6781801" cy="6857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D3D7337-C310-4B2B-BE2D-98E9D6EC0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565" y="685800"/>
            <a:ext cx="5409636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7C942-1D88-B77A-FD2B-C6B4A02C1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5999" y="1021065"/>
            <a:ext cx="4110197" cy="90719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About 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BD5791-3888-0E6D-F5F8-92C96B4B57A8}"/>
              </a:ext>
            </a:extLst>
          </p:cNvPr>
          <p:cNvSpPr txBox="1"/>
          <p:nvPr/>
        </p:nvSpPr>
        <p:spPr>
          <a:xfrm>
            <a:off x="6426608" y="2160465"/>
            <a:ext cx="4748980" cy="40117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My name is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Charlotte Edwards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and I am a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Specialist Speech and Language Therapist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I am the designated therapist for Hedgehogs class.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 work across a range of Specialist Support Units (SSUs) in West Suffolk for three days a week, and I spend the remaining two days in a specialist school supporting young people aged 7–16.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specialise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 working with children with additional needs by supporting staff within their environment to use strategies that adapt the classroom and create a total communication-friendly setting.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My aim is to support children to develop a functional means of communication, a way to express their wants and needs effectively.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465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8DDA986-B6EE-4642-AC60-0490373E6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B62878-12EF-4E97-A284-47BAFC30D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79188D-1ED5-4705-B8C7-5D6FB7670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514" y="685800"/>
            <a:ext cx="10800972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67A70-4452-FEC2-8AB3-44BBD3963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054" y="1261137"/>
            <a:ext cx="8959893" cy="888360"/>
          </a:xfrm>
        </p:spPr>
        <p:txBody>
          <a:bodyPr anchor="b">
            <a:normAutofit/>
          </a:bodyPr>
          <a:lstStyle/>
          <a:p>
            <a:r>
              <a:rPr lang="en-GB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My role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11943-2BB2-FBFE-E597-758C8FF42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0542" y="2149497"/>
            <a:ext cx="9435404" cy="3766920"/>
          </a:xfrm>
        </p:spPr>
        <p:txBody>
          <a:bodyPr anchor="t">
            <a:normAutofit fontScale="92500" lnSpcReduction="10000"/>
          </a:bodyPr>
          <a:lstStyle/>
          <a:p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Outline therapy provision and targets for each child on our caseload, once seen by us. </a:t>
            </a:r>
          </a:p>
          <a:p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Work with specialist unit staff supporting the child, demonstrating activities and providing follow up tasks in setting.</a:t>
            </a:r>
          </a:p>
          <a:p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Helping to adapt the unit environment to support effective communication</a:t>
            </a:r>
          </a:p>
          <a:p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Supporting children to develop a formal means of communication, social interaction + play skills</a:t>
            </a:r>
          </a:p>
          <a:p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Provide advice and training where required, facilitating school and parents/carers in supporting a child to maintain their communication skills in their everyday environments.</a:t>
            </a:r>
          </a:p>
          <a:p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Provide an EHCP annual review report annually to review progress and update targets and outcomes (when given 4 weeks' notice).</a:t>
            </a:r>
          </a:p>
          <a:p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Work with a child until they reach the point at which their communication difficulties can be supported via universal strategies.</a:t>
            </a:r>
          </a:p>
          <a:p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Involve parents and advise them of planned assessment / intervention and follow up tasks for home via records of visit. </a:t>
            </a:r>
          </a:p>
        </p:txBody>
      </p:sp>
      <p:pic>
        <p:nvPicPr>
          <p:cNvPr id="5" name="Picture 4" descr="A black background with a yellow star and a white oval object&#10;&#10;AI-generated content may be incorrect.">
            <a:extLst>
              <a:ext uri="{FF2B5EF4-FFF2-40B4-BE49-F238E27FC236}">
                <a16:creationId xmlns:a16="http://schemas.microsoft.com/office/drawing/2014/main" id="{590FF2F7-7DDE-87C7-1004-EBD258DED9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773" y="941583"/>
            <a:ext cx="1390476" cy="1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127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8DDA986-B6EE-4642-AC60-0490373E6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B62878-12EF-4E97-A284-47BAFC30D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79188D-1ED5-4705-B8C7-5D6FB7670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514" y="685800"/>
            <a:ext cx="10800972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605C0D-2DF5-0D83-471B-503240F77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054" y="1261137"/>
            <a:ext cx="8959893" cy="888360"/>
          </a:xfrm>
        </p:spPr>
        <p:txBody>
          <a:bodyPr anchor="b">
            <a:normAutofit/>
          </a:bodyPr>
          <a:lstStyle/>
          <a:p>
            <a:r>
              <a:rPr lang="en-GB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School’s role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FAC00-DA7E-0F3F-9145-3E894E00C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3393" y="2427382"/>
            <a:ext cx="10111933" cy="3452307"/>
          </a:xfrm>
        </p:spPr>
        <p:txBody>
          <a:bodyPr anchor="t">
            <a:normAutofit/>
          </a:bodyPr>
          <a:lstStyle/>
          <a:p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Identify a member of staff ('therapy partner') to work with/ observe the child during all school-based sessions. </a:t>
            </a:r>
          </a:p>
          <a:p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Ensure that children practise as recommended by the therapist and that the therapy partner has the required time for resource making and preparation. </a:t>
            </a:r>
          </a:p>
          <a:p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Give at least one month's notice of Annual Review dates. </a:t>
            </a:r>
          </a:p>
          <a:p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Ensure SALT 'record of visit' sheets are referred to and followed for carry over activities including: </a:t>
            </a:r>
          </a:p>
          <a:p>
            <a:pPr marL="342900" marR="0" lvl="0" indent="-34290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 Display" panose="020B0004020202020204" pitchFamily="34" charset="0"/>
              </a:rPr>
              <a:t>Using strategies consistently</a:t>
            </a:r>
          </a:p>
          <a:p>
            <a:pPr marL="342900" marR="0" lvl="0" indent="-34290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 Display" panose="020B0004020202020204" pitchFamily="34" charset="0"/>
              </a:rPr>
              <a:t>Modelling communication throughout the day</a:t>
            </a:r>
          </a:p>
          <a:p>
            <a:pPr marL="342900" marR="0" lvl="0" indent="-34290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 Display" panose="020B0004020202020204" pitchFamily="34" charset="0"/>
              </a:rPr>
              <a:t>Observing communication attempts and sharing feedback with SALT</a:t>
            </a:r>
          </a:p>
          <a:p>
            <a:pPr marL="342900" marR="0" lvl="0" indent="-34290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 Display" panose="020B0004020202020204" pitchFamily="34" charset="0"/>
              </a:rPr>
              <a:t>Supporting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 Display" panose="020B0004020202020204" pitchFamily="34" charset="0"/>
              </a:rPr>
              <a:t>generalisation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 Display" panose="020B0004020202020204" pitchFamily="34" charset="0"/>
              </a:rPr>
              <a:t> of skills across contexts</a:t>
            </a:r>
          </a:p>
          <a:p>
            <a:pPr marL="342900" marR="0" lvl="0" indent="-34290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 Display" panose="020B0004020202020204" pitchFamily="34" charset="0"/>
              </a:rPr>
              <a:t>Maintaining visuals/communication systems in the classroom</a:t>
            </a:r>
          </a:p>
          <a:p>
            <a:endParaRPr lang="en-GB" sz="1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GB" sz="1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Picture 6" descr="A stick figure pointing at a white board&#10;&#10;AI-generated content may be incorrect.">
            <a:extLst>
              <a:ext uri="{FF2B5EF4-FFF2-40B4-BE49-F238E27FC236}">
                <a16:creationId xmlns:a16="http://schemas.microsoft.com/office/drawing/2014/main" id="{477B8FD1-E27E-521D-7641-A6E088100D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470" y="688440"/>
            <a:ext cx="1742857" cy="1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261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8DDA986-B6EE-4642-AC60-0490373E6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B62878-12EF-4E97-A284-47BAFC30D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79188D-1ED5-4705-B8C7-5D6FB7670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514" y="685800"/>
            <a:ext cx="10800972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647FA5-5882-5D04-E45E-8B58AB8DE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42243" y="618341"/>
            <a:ext cx="8959893" cy="888360"/>
          </a:xfrm>
        </p:spPr>
        <p:txBody>
          <a:bodyPr anchor="b">
            <a:normAutofit/>
          </a:bodyPr>
          <a:lstStyle/>
          <a:p>
            <a:pPr algn="ctr"/>
            <a:r>
              <a:rPr lang="en-GB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What are we working on in Hedgehogs?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64C4D-9DCC-4EA5-236E-913DF83E1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790" y="1670299"/>
            <a:ext cx="7335248" cy="3169482"/>
          </a:xfrm>
        </p:spPr>
        <p:txBody>
          <a:bodyPr anchor="t">
            <a:normAutofit/>
          </a:bodyPr>
          <a:lstStyle/>
          <a:p>
            <a:endParaRPr lang="en-GB" sz="1800" dirty="0">
              <a:solidFill>
                <a:schemeClr val="tx1">
                  <a:lumMod val="65000"/>
                  <a:lumOff val="35000"/>
                </a:schemeClr>
              </a:solidFill>
              <a:latin typeface="Aptos Display" panose="020B00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 Display" panose="020B0004020202020204" pitchFamily="34" charset="0"/>
              </a:rPr>
              <a:t>Intensive Interaction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 Display" panose="020B0004020202020204" pitchFamily="34" charset="0"/>
              </a:rPr>
              <a:t> – Building early communication through shared play, turn-taking, and joyful exchanges.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 Display" panose="020B0004020202020204" pitchFamily="34" charset="0"/>
              </a:rPr>
              <a:t>Visual Support for Transitions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 Display" panose="020B0004020202020204" pitchFamily="34" charset="0"/>
              </a:rPr>
              <a:t> – Symbols, timetables, and pictures to help children understand routines and what's happening next.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 Display" panose="020B0004020202020204" pitchFamily="34" charset="0"/>
              </a:rPr>
              <a:t>Making Choices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 Display" panose="020B0004020202020204" pitchFamily="34" charset="0"/>
              </a:rPr>
              <a:t> – Supporting children to show their preferences using pictures, objects, or gestures.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 Display" panose="020B0004020202020204" pitchFamily="34" charset="0"/>
              </a:rPr>
              <a:t>Making Requests (Total Communication)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 Display" panose="020B0004020202020204" pitchFamily="34" charset="0"/>
              </a:rPr>
              <a:t> – Encouraging any form of communication: speech, signs, gestures, symbols, or objects.</a:t>
            </a:r>
          </a:p>
          <a:p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Picture 8" descr="A close up of a toy&#10;&#10;AI-generated content may be incorrect.">
            <a:extLst>
              <a:ext uri="{FF2B5EF4-FFF2-40B4-BE49-F238E27FC236}">
                <a16:creationId xmlns:a16="http://schemas.microsoft.com/office/drawing/2014/main" id="{6FFE2819-E7AE-3958-9929-66723A4035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629" y="905469"/>
            <a:ext cx="1713581" cy="18860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819B755-298E-B289-B794-8DAA3B7D94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3751" y="2971871"/>
            <a:ext cx="2300285" cy="296676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79FF85E-C5C0-1096-F5D9-21C79D0988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993485"/>
            <a:ext cx="2464334" cy="201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348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8DDA986-B6EE-4642-AC60-0490373E6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B62878-12EF-4E97-A284-47BAFC30D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79188D-1ED5-4705-B8C7-5D6FB7670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514" y="685800"/>
            <a:ext cx="10800972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A797EB-95D7-0189-76B3-7B79AFA9F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24754" y="523718"/>
            <a:ext cx="8959893" cy="888360"/>
          </a:xfrm>
        </p:spPr>
        <p:txBody>
          <a:bodyPr anchor="b">
            <a:normAutofit/>
          </a:bodyPr>
          <a:lstStyle/>
          <a:p>
            <a:pPr algn="ctr"/>
            <a:r>
              <a:rPr lang="en-GB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More of what we are working on…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64C59-74BB-EA8F-E0E2-CC1E6CCFB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677" y="1673363"/>
            <a:ext cx="7380462" cy="3169482"/>
          </a:xfrm>
        </p:spPr>
        <p:txBody>
          <a:bodyPr anchor="t"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 Display" panose="020B0004020202020204" pitchFamily="34" charset="0"/>
              </a:rPr>
              <a:t>Makaton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 Display" panose="020B0004020202020204" pitchFamily="34" charset="0"/>
              </a:rPr>
              <a:t> – Using signs and symbols alongside speech to support understanding and expression.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 Display" panose="020B0004020202020204" pitchFamily="34" charset="0"/>
              </a:rPr>
              <a:t>Using AAC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 Display" panose="020B0004020202020204" pitchFamily="34" charset="0"/>
              </a:rPr>
              <a:t> – Communication tools such as symbol boards, books, or devices to help children express themselves.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 Display" panose="020B0004020202020204" pitchFamily="34" charset="0"/>
              </a:rPr>
              <a:t>Attention Building (Attention Bucket)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 Display" panose="020B0004020202020204" pitchFamily="34" charset="0"/>
              </a:rPr>
              <a:t> – Highly motivating activities designed to develop shared and focused attention.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 Display" panose="020B0004020202020204" pitchFamily="34" charset="0"/>
              </a:rPr>
              <a:t>Speech Sound Therapy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 Display" panose="020B0004020202020204" pitchFamily="34" charset="0"/>
              </a:rPr>
              <a:t> – Activities that help children hear,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 Display" panose="020B0004020202020204" pitchFamily="34" charset="0"/>
              </a:rPr>
              <a:t>practise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 Display" panose="020B0004020202020204" pitchFamily="34" charset="0"/>
              </a:rPr>
              <a:t>, and produce clearer speech sounds.</a:t>
            </a:r>
          </a:p>
          <a:p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3" descr="A board game with a toy figure and a puzzle&#10;&#10;AI-generated content may be incorrect.">
            <a:extLst>
              <a:ext uri="{FF2B5EF4-FFF2-40B4-BE49-F238E27FC236}">
                <a16:creationId xmlns:a16="http://schemas.microsoft.com/office/drawing/2014/main" id="{13484032-B732-2F68-290C-D9EC804A0B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653" y="775563"/>
            <a:ext cx="2576053" cy="19320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99879A-8BCD-412B-1F40-0F119781A0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0653" y="2883306"/>
            <a:ext cx="2183159" cy="3199131"/>
          </a:xfrm>
          <a:prstGeom prst="rect">
            <a:avLst/>
          </a:prstGeom>
        </p:spPr>
      </p:pic>
      <p:pic>
        <p:nvPicPr>
          <p:cNvPr id="4098" name="Picture 2" descr="A picture containing text, table&#10;&#10;Description automatically generated">
            <a:extLst>
              <a:ext uri="{FF2B5EF4-FFF2-40B4-BE49-F238E27FC236}">
                <a16:creationId xmlns:a16="http://schemas.microsoft.com/office/drawing/2014/main" id="{1F6519E6-342C-F467-D21A-6147BD26E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76" y="4178587"/>
            <a:ext cx="2740337" cy="199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086E06-147A-CB29-7723-D8937D3BFAD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31838"/>
          <a:stretch/>
        </p:blipFill>
        <p:spPr>
          <a:xfrm>
            <a:off x="4632657" y="3901106"/>
            <a:ext cx="3561645" cy="22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751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8DDA986-B6EE-4642-AC60-0490373E6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B62878-12EF-4E97-A284-47BAFC30D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D79188D-1ED5-4705-B8C7-5D6FB7670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514" y="685800"/>
            <a:ext cx="10800972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634C13-3EF6-1341-4564-9F48EF094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054" y="1261137"/>
            <a:ext cx="8959893" cy="888360"/>
          </a:xfrm>
        </p:spPr>
        <p:txBody>
          <a:bodyPr anchor="b">
            <a:normAutofit/>
          </a:bodyPr>
          <a:lstStyle/>
          <a:p>
            <a:pPr algn="ctr"/>
            <a:r>
              <a:rPr lang="en-GB" sz="3200">
                <a:solidFill>
                  <a:schemeClr val="tx1">
                    <a:lumMod val="65000"/>
                    <a:lumOff val="35000"/>
                  </a:schemeClr>
                </a:solidFill>
              </a:rPr>
              <a:t>How We Support Families of Children with SEND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34E181D-4F10-EF11-6CE1-FEA33E59DE3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616054" y="2427383"/>
            <a:ext cx="8959892" cy="316948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 Display" panose="020B0004020202020204" pitchFamily="34" charset="0"/>
              </a:rPr>
              <a:t>Sharing communication strategies for home (via records of visit/ email updates)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 Display" panose="020B0004020202020204" pitchFamily="34" charset="0"/>
              </a:rPr>
              <a:t>Providing reports for EHCP reviews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 Display" panose="020B0004020202020204" pitchFamily="34" charset="0"/>
              </a:rPr>
              <a:t>Liaising with parents about goals and progress ahead of an annual review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 Display" panose="020B0004020202020204" pitchFamily="34" charset="0"/>
              </a:rPr>
              <a:t>Signposting to other community services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 Display" panose="020B0004020202020204" pitchFamily="34" charset="0"/>
              </a:rPr>
              <a:t>Helping families understand the child’s communication profile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 Display" panose="020B0004020202020204" pitchFamily="34" charset="0"/>
              </a:rPr>
              <a:t>Encouraging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 Display" panose="020B0004020202020204" pitchFamily="34" charset="0"/>
              </a:rPr>
              <a:t>generalisation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 Display" panose="020B0004020202020204" pitchFamily="34" charset="0"/>
              </a:rPr>
              <a:t> of communication skills outside school</a:t>
            </a:r>
          </a:p>
        </p:txBody>
      </p:sp>
      <p:pic>
        <p:nvPicPr>
          <p:cNvPr id="6" name="Picture 5" descr="A house with a green door&#10;&#10;AI-generated content may be incorrect.">
            <a:extLst>
              <a:ext uri="{FF2B5EF4-FFF2-40B4-BE49-F238E27FC236}">
                <a16:creationId xmlns:a16="http://schemas.microsoft.com/office/drawing/2014/main" id="{2ECA58D7-B7FD-0F04-6661-AADC348667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365" y="4255703"/>
            <a:ext cx="1638095" cy="16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714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8DDA986-B6EE-4642-AC60-0490373E6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B62878-12EF-4E97-A284-47BAFC30D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79188D-1ED5-4705-B8C7-5D6FB7670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514" y="685800"/>
            <a:ext cx="10800972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C55011-997E-69EF-8F6E-1C4E66698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054" y="1261137"/>
            <a:ext cx="8959893" cy="888360"/>
          </a:xfrm>
        </p:spPr>
        <p:txBody>
          <a:bodyPr anchor="b">
            <a:normAutofit/>
          </a:bodyPr>
          <a:lstStyle/>
          <a:p>
            <a:pPr algn="ctr"/>
            <a:r>
              <a:rPr lang="en-GB" sz="3200">
                <a:solidFill>
                  <a:schemeClr val="tx1">
                    <a:lumMod val="65000"/>
                    <a:lumOff val="35000"/>
                  </a:schemeClr>
                </a:solidFill>
              </a:rPr>
              <a:t>How to Contact 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3E747-471C-BBA6-936E-AB7185731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6054" y="2427383"/>
            <a:ext cx="8959892" cy="3169482"/>
          </a:xfrm>
        </p:spPr>
        <p:txBody>
          <a:bodyPr anchor="t">
            <a:normAutofit/>
          </a:bodyPr>
          <a:lstStyle/>
          <a:p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Please read through records of visit shared</a:t>
            </a:r>
          </a:p>
          <a:p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Contact me via email regarding your child’s session or progress at home- I always like to hear how they are getting on</a:t>
            </a:r>
          </a:p>
          <a:p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Contact me with any communication-based queries</a:t>
            </a:r>
          </a:p>
          <a:p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My working days are Monday, Tuesday, Wednesday. </a:t>
            </a:r>
          </a:p>
          <a:p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charlotte.edwards@wsh.nhs.uk</a:t>
            </a:r>
          </a:p>
        </p:txBody>
      </p:sp>
      <p:pic>
        <p:nvPicPr>
          <p:cNvPr id="5" name="Picture 4" descr="A phone with a green phone and a white envelope&#10;&#10;AI-generated content may be incorrect.">
            <a:extLst>
              <a:ext uri="{FF2B5EF4-FFF2-40B4-BE49-F238E27FC236}">
                <a16:creationId xmlns:a16="http://schemas.microsoft.com/office/drawing/2014/main" id="{88C6D45C-6CAE-2709-1A66-1D8317569A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613" y="3862485"/>
            <a:ext cx="1989087" cy="190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923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667</Words>
  <Application>Microsoft Office PowerPoint</Application>
  <PresentationFormat>Widescreen</PresentationFormat>
  <Paragraphs>49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NHS Speech and Language Therapy (SALT)</vt:lpstr>
      <vt:lpstr>About me</vt:lpstr>
      <vt:lpstr>My role </vt:lpstr>
      <vt:lpstr>School’s role</vt:lpstr>
      <vt:lpstr>What are we working on in Hedgehogs? </vt:lpstr>
      <vt:lpstr>More of what we are working on…</vt:lpstr>
      <vt:lpstr>How We Support Families of Children with SEND</vt:lpstr>
      <vt:lpstr>How to Contact 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Edwards Charlotte</dc:creator>
  <cp:lastModifiedBy>Edwards Charlotte</cp:lastModifiedBy>
  <cp:revision>1</cp:revision>
  <dcterms:created xsi:type="dcterms:W3CDTF">2025-12-10T11:30:49Z</dcterms:created>
  <dcterms:modified xsi:type="dcterms:W3CDTF">2025-12-10T17:07:48Z</dcterms:modified>
</cp:coreProperties>
</file>